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6" r:id="rId1"/>
  </p:sldMasterIdLst>
  <p:notesMasterIdLst>
    <p:notesMasterId r:id="rId11"/>
  </p:notesMasterIdLst>
  <p:handoutMasterIdLst>
    <p:handoutMasterId r:id="rId12"/>
  </p:handoutMasterIdLst>
  <p:sldIdLst>
    <p:sldId id="265" r:id="rId2"/>
    <p:sldId id="310" r:id="rId3"/>
    <p:sldId id="313" r:id="rId4"/>
    <p:sldId id="317" r:id="rId5"/>
    <p:sldId id="311" r:id="rId6"/>
    <p:sldId id="312" r:id="rId7"/>
    <p:sldId id="314" r:id="rId8"/>
    <p:sldId id="315" r:id="rId9"/>
    <p:sldId id="316" r:id="rId10"/>
  </p:sldIdLst>
  <p:sldSz cx="12188825" cy="6858000"/>
  <p:notesSz cx="6858000" cy="9144000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64" d="100"/>
          <a:sy n="64" d="100"/>
        </p:scale>
        <p:origin x="768" y="3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8/14/2022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8/14/2022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8883" y="2516625"/>
            <a:ext cx="975106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8883" y="5166530"/>
            <a:ext cx="975106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8/14/2022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29031" y="1826709"/>
            <a:ext cx="1989480" cy="448445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9068" y="1826709"/>
            <a:ext cx="6986815" cy="448445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5017572"/>
            <a:ext cx="975106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3865098"/>
            <a:ext cx="975106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18883" y="1544716"/>
            <a:ext cx="9751060" cy="11540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1218882" y="2743200"/>
            <a:ext cx="4753642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240678" y="2743201"/>
            <a:ext cx="4753642" cy="3595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8076" y="2743200"/>
            <a:ext cx="4485488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1829" y="2743200"/>
            <a:ext cx="448158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218883" y="1544716"/>
            <a:ext cx="9751060" cy="11540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18882" y="3383280"/>
            <a:ext cx="4753642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40677" y="3383280"/>
            <a:ext cx="4753642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825363"/>
            <a:ext cx="3933557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0940" y="1826709"/>
            <a:ext cx="5609003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061096"/>
            <a:ext cx="3933557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3" y="1828800"/>
            <a:ext cx="3936990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86545" y="2286000"/>
            <a:ext cx="5383398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4059936"/>
            <a:ext cx="3936990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1244095" y="573807"/>
            <a:ext cx="114951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1422916" y="573807"/>
            <a:ext cx="76789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44716"/>
            <a:ext cx="975106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2769834"/>
            <a:ext cx="975106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08168" y="548797"/>
            <a:ext cx="1585096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0014" y="548797"/>
            <a:ext cx="1254611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09498" y="855957"/>
            <a:ext cx="299453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93814" y="1124744"/>
            <a:ext cx="11161239" cy="2895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BAN 210 – FINAL PROJECT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AUTO MPG DATASET    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5230316" y="4813300"/>
            <a:ext cx="8229600" cy="1219200"/>
          </a:xfrm>
        </p:spPr>
        <p:txBody>
          <a:bodyPr>
            <a:normAutofit lnSpcReduction="10000"/>
          </a:bodyPr>
          <a:lstStyle/>
          <a:p>
            <a:pPr algn="ctr"/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By-</a:t>
            </a:r>
          </a:p>
          <a:p>
            <a:pPr algn="ctr"/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Rohan Sharma</a:t>
            </a:r>
          </a:p>
          <a:p>
            <a:pPr algn="ctr"/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(135812212)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0A17678-365D-CA5D-956B-1C257CAA32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68125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564">
        <p:fade/>
      </p:transition>
    </mc:Choice>
    <mc:Fallback>
      <p:transition spd="med" advTm="105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261765" y="692696"/>
            <a:ext cx="11296983" cy="1224136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latin typeface="Calibri" panose="020F0502020204030204" pitchFamily="34" charset="0"/>
                <a:cs typeface="Calibri" panose="020F0502020204030204" pitchFamily="34" charset="0"/>
              </a:rPr>
              <a:t>AIM OF THE ANALYSIS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261764" y="2348884"/>
            <a:ext cx="11206532" cy="411480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To determine the value of our target variable.</a:t>
            </a:r>
          </a:p>
          <a:p>
            <a:pPr marL="0" indent="0">
              <a:buNone/>
            </a:pP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To determine which model is more accurate and by how much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5F0C882-32C5-B201-A0C5-F6CD6256D0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68125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783">
        <p:fade/>
      </p:transition>
    </mc:Choice>
    <mc:Fallback>
      <p:transition spd="med" advTm="87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749" y="553547"/>
            <a:ext cx="11296983" cy="936104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latin typeface="Calibri" panose="020F0502020204030204" pitchFamily="34" charset="0"/>
                <a:cs typeface="Calibri" panose="020F0502020204030204" pitchFamily="34" charset="0"/>
              </a:rPr>
              <a:t>STEPS IN THE SAS MINER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9161" y="1519571"/>
            <a:ext cx="11206532" cy="532859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The below steps/nodes </a:t>
            </a:r>
          </a:p>
          <a:p>
            <a:pPr marL="0" indent="0"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have been used for the analysis: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Step 1: File Import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Step 2: Stat Explore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Step 3: Graph Explore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Step 4: Data Partition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Step 5: Data Transformation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Step 6: Imputation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Step 7: Regression Model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 Step 8: Variable Selection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Step 9: Neural Network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Step 10: Model Comparison</a:t>
            </a:r>
          </a:p>
          <a:p>
            <a:pPr marL="0" indent="0">
              <a:buNone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57F6E8-4E4E-03F6-B767-73633881B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6259" y="2197890"/>
            <a:ext cx="7134278" cy="397195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491FF0F-EFF4-7096-D544-1A36B6DC52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68125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97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491">
        <p:fade/>
      </p:transition>
    </mc:Choice>
    <mc:Fallback>
      <p:transition spd="med" advTm="174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8709" y="836712"/>
            <a:ext cx="11881320" cy="792088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DATA DESCRIPTION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idx="1"/>
          </p:nvPr>
        </p:nvSpPr>
        <p:spPr>
          <a:xfrm>
            <a:off x="31338" y="2276872"/>
            <a:ext cx="11924198" cy="4464496"/>
          </a:xfrm>
        </p:spPr>
        <p:txBody>
          <a:bodyPr>
            <a:normAutofit fontScale="25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The information relates to the prediction of city-cycle fuel consumption in miles per gallon using 3 multivalued discrete attributes and 5 continuous features.</a:t>
            </a:r>
          </a:p>
          <a:p>
            <a:pPr marL="0" indent="0">
              <a:buNone/>
            </a:pPr>
            <a:endParaRPr lang="en-US" sz="8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Attribute Information: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8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1. mpg: continuous (TARGET VARIABLE)</a:t>
            </a:r>
          </a:p>
          <a:p>
            <a:pPr marL="0" indent="0"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2. cylinders: multi-valued discrete</a:t>
            </a:r>
          </a:p>
          <a:p>
            <a:pPr marL="0" indent="0"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3. displacement: continuous</a:t>
            </a:r>
          </a:p>
          <a:p>
            <a:pPr marL="0" indent="0"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4. horsepower: continuous</a:t>
            </a:r>
          </a:p>
          <a:p>
            <a:pPr marL="0" indent="0"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5. weight: continuous</a:t>
            </a:r>
          </a:p>
          <a:p>
            <a:pPr marL="0" indent="0"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6. acceleration: continuous</a:t>
            </a:r>
          </a:p>
          <a:p>
            <a:pPr marL="0" indent="0"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7. model year: multi-valued discrete</a:t>
            </a:r>
          </a:p>
          <a:p>
            <a:pPr marL="0" indent="0"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8. origin: multi-valued discrete</a:t>
            </a:r>
          </a:p>
          <a:p>
            <a:pPr marL="0" indent="0">
              <a:buNone/>
            </a:pPr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9. car name: string (unique for each instance)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552F065-3B40-165E-F770-0D5E357903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68125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07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6813">
        <p:fade/>
      </p:transition>
    </mc:Choice>
    <mc:Fallback>
      <p:transition spd="med" advTm="368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8709" y="836712"/>
            <a:ext cx="11881320" cy="792088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DATA DESCRIPTION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45C2EB-498B-4B14-BC50-2AAE4DFB94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821" y="2708920"/>
            <a:ext cx="10315966" cy="266429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C270ED2-37ED-3D0A-C9C1-77DD2BA24C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68125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59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5542">
        <p:fade/>
      </p:transition>
    </mc:Choice>
    <mc:Fallback>
      <p:transition spd="med" advTm="355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747" y="836712"/>
            <a:ext cx="11881320" cy="792088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LINEAR REGRESSION MODEL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idx="1"/>
          </p:nvPr>
        </p:nvSpPr>
        <p:spPr>
          <a:xfrm>
            <a:off x="3862167" y="6128954"/>
            <a:ext cx="3885245" cy="38287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MSE = 8.45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131B70-4D67-4EB0-902E-C06ADDEFE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676" y="2087247"/>
            <a:ext cx="11039475" cy="391477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D18EE09-269D-E545-9311-CA3E08C29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68125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719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6640">
        <p:fade/>
      </p:transition>
    </mc:Choice>
    <mc:Fallback>
      <p:transition spd="med" advTm="266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3754" y="575742"/>
            <a:ext cx="11881320" cy="792088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NEURAL NETWORK MODEL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idx="1"/>
          </p:nvPr>
        </p:nvSpPr>
        <p:spPr>
          <a:xfrm>
            <a:off x="3502124" y="6048233"/>
            <a:ext cx="4764068" cy="11329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MSE = 16.52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F24F99-3432-433D-AD9C-9FBA54A64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67" y="2114855"/>
            <a:ext cx="11783044" cy="375285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E159CBF-3A83-6573-73FD-611A5059E6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68125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13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532">
        <p:fade/>
      </p:transition>
    </mc:Choice>
    <mc:Fallback>
      <p:transition spd="med" advTm="165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28433" y="942233"/>
            <a:ext cx="11881320" cy="792088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COMPARING MODELS</a:t>
            </a:r>
          </a:p>
        </p:txBody>
      </p:sp>
      <p:sp>
        <p:nvSpPr>
          <p:cNvPr id="7" name="Content Placeholder 13"/>
          <p:cNvSpPr>
            <a:spLocks noGrp="1"/>
          </p:cNvSpPr>
          <p:nvPr>
            <p:ph idx="1"/>
          </p:nvPr>
        </p:nvSpPr>
        <p:spPr>
          <a:xfrm>
            <a:off x="369923" y="3933056"/>
            <a:ext cx="11377264" cy="172819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Comparing the two models, I calculated the Mean Squared Error (MSE). Since the MSE Score of the linear regression model (MSE-8.45) is lower than that of the neural network model (MSE-16.52), it performs better than the latter in terms of predicting the value of our target variable.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F61114-8921-411F-AAC2-D17C994989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0796" y="2204868"/>
            <a:ext cx="12188825" cy="157919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DD57B9D-DAC0-F446-871D-CF290B1C4F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68125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66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644">
        <p:fade/>
      </p:transition>
    </mc:Choice>
    <mc:Fallback>
      <p:transition spd="med" advTm="326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93814" y="1124744"/>
            <a:ext cx="11161239" cy="2895600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THANK YOU!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98B1FCE-C87C-5012-BF3A-2A6C007A36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68125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64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19">
        <p:fade/>
      </p:transition>
    </mc:Choice>
    <mc:Fallback>
      <p:transition spd="med" advTm="21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860</TotalTime>
  <Words>278</Words>
  <Application>Microsoft Office PowerPoint</Application>
  <PresentationFormat>Custom</PresentationFormat>
  <Paragraphs>45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Corbel</vt:lpstr>
      <vt:lpstr>Wingdings</vt:lpstr>
      <vt:lpstr>Perspective</vt:lpstr>
      <vt:lpstr>BAN 210 – FINAL PROJECT  AUTO MPG DATASET    </vt:lpstr>
      <vt:lpstr>AIM OF THE ANALYSIS</vt:lpstr>
      <vt:lpstr>STEPS IN THE SAS MINER</vt:lpstr>
      <vt:lpstr>DATA DESCRIPTION</vt:lpstr>
      <vt:lpstr>DATA DESCRIPTION</vt:lpstr>
      <vt:lpstr>LINEAR REGRESSION MODEL</vt:lpstr>
      <vt:lpstr>NEURAL NETWORK MODEL</vt:lpstr>
      <vt:lpstr>COMPARING MODELS</vt:lpstr>
      <vt:lpstr>THANK YOU!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 210 – FINAL ASSESSMENT BREAST CANCER DATA</dc:title>
  <dc:creator>Poornima Singh</dc:creator>
  <cp:lastModifiedBy>Rohan Sharma</cp:lastModifiedBy>
  <cp:revision>35</cp:revision>
  <dcterms:created xsi:type="dcterms:W3CDTF">2022-04-15T00:37:18Z</dcterms:created>
  <dcterms:modified xsi:type="dcterms:W3CDTF">2022-08-14T09:20:33Z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